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5"/>
  </p:notesMasterIdLst>
  <p:sldIdLst>
    <p:sldId id="256" r:id="rId2"/>
    <p:sldId id="299" r:id="rId3"/>
    <p:sldId id="313" r:id="rId4"/>
    <p:sldId id="314" r:id="rId5"/>
    <p:sldId id="316" r:id="rId6"/>
    <p:sldId id="317" r:id="rId7"/>
    <p:sldId id="319" r:id="rId8"/>
    <p:sldId id="318" r:id="rId9"/>
    <p:sldId id="320" r:id="rId10"/>
    <p:sldId id="321" r:id="rId11"/>
    <p:sldId id="322" r:id="rId12"/>
    <p:sldId id="323" r:id="rId13"/>
    <p:sldId id="324" r:id="rId14"/>
    <p:sldId id="328" r:id="rId15"/>
    <p:sldId id="336" r:id="rId16"/>
    <p:sldId id="329" r:id="rId17"/>
    <p:sldId id="325" r:id="rId18"/>
    <p:sldId id="326" r:id="rId19"/>
    <p:sldId id="330" r:id="rId20"/>
    <p:sldId id="334" r:id="rId21"/>
    <p:sldId id="337" r:id="rId22"/>
    <p:sldId id="338" r:id="rId23"/>
    <p:sldId id="333" r:id="rId24"/>
    <p:sldId id="331" r:id="rId25"/>
    <p:sldId id="332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67860" autoAdjust="0"/>
  </p:normalViewPr>
  <p:slideViewPr>
    <p:cSldViewPr snapToGrid="0">
      <p:cViewPr varScale="1">
        <p:scale>
          <a:sx n="112" d="100"/>
          <a:sy n="112" d="100"/>
        </p:scale>
        <p:origin x="312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48A1E-BC90-43AD-AE97-7DA5694F885C}" type="datetimeFigureOut">
              <a:rPr lang="en-SG" smtClean="0"/>
              <a:t>29/5/2020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96-4331-4CF0-91EE-6D9AEE1A6A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813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594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73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4281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7250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1669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54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8250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2670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529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868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076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5983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3079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8224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0492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0387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8211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8249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485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5538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359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094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266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210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9184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90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M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6512" y="3869668"/>
            <a:ext cx="4464496" cy="3015716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-33870" r="-1" b="-98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3088" y="1988841"/>
            <a:ext cx="7736512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000" b="1" baseline="0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GB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03648" y="3717032"/>
            <a:ext cx="6400800" cy="68518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2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40836" y="5661250"/>
            <a:ext cx="4235220" cy="64928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Meeting Name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6503628" y="5661309"/>
            <a:ext cx="2088232" cy="648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000" b="1" baseline="0"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DD MMM YYYY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436891"/>
            <a:ext cx="2833196" cy="910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436891"/>
            <a:ext cx="2833196" cy="910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02" y="306257"/>
            <a:ext cx="1040657" cy="10406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5" name="Rectangle 14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898411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>
              <a:defRPr sz="2500">
                <a:solidFill>
                  <a:schemeClr val="tx1"/>
                </a:solidFill>
              </a:defRPr>
            </a:lvl2pPr>
            <a:lvl3pPr>
              <a:defRPr sz="2500">
                <a:solidFill>
                  <a:schemeClr val="tx1"/>
                </a:solidFill>
              </a:defRPr>
            </a:lvl3pPr>
            <a:lvl4pPr>
              <a:defRPr sz="2500">
                <a:solidFill>
                  <a:schemeClr val="tx1"/>
                </a:solidFill>
              </a:defRPr>
            </a:lvl4pPr>
            <a:lvl5pPr>
              <a:defRPr sz="2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0" name="Rectangle 9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75486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1" name="Rectangle 10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74260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3" name="Rectangle 12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907367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2132856"/>
            <a:ext cx="7776864" cy="15113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600" b="1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GB" dirty="0" smtClean="0"/>
              <a:t>SECTION DIVIDER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148064" y="188640"/>
            <a:ext cx="3960440" cy="5976664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1" r="-509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7" name="Rectangle 6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34631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-M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95950" y="-38100"/>
            <a:ext cx="3448050" cy="238246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-3786" t="-85607" r="-19372" b="73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25" y="2578891"/>
            <a:ext cx="4019616" cy="1291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03" y="2518053"/>
            <a:ext cx="1378771" cy="13787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7" name="Rectangle 6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312343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D23488-86B0-422A-91F4-B9BC9B3E5757}" type="datetimeFigureOut">
              <a:rPr lang="en-US" smtClean="0"/>
              <a:pPr/>
              <a:t>5/29/2020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5C583-4C2D-41CA-AE82-5641A9FF505C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8" name="Rectangle 7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59675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M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6512" y="3869668"/>
            <a:ext cx="4464496" cy="3015716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l="-33870" r="-1" b="-98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3088" y="1988841"/>
            <a:ext cx="7736512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000" b="1" baseline="0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GB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03648" y="3717032"/>
            <a:ext cx="6400800" cy="68518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2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40836" y="5661250"/>
            <a:ext cx="4235220" cy="64928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Meeting Name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6503628" y="5661309"/>
            <a:ext cx="2088232" cy="648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000" b="1" baseline="0"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DD MMM YYYY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436891"/>
            <a:ext cx="2833196" cy="910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02" y="306257"/>
            <a:ext cx="1040657" cy="104065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3" name="Rectangle 12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230713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2132856"/>
            <a:ext cx="7776864" cy="15113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600" b="1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GB" dirty="0" smtClean="0"/>
              <a:t>SECTION DIVIDER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148064" y="188640"/>
            <a:ext cx="3960440" cy="597666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1" r="-509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5" name="Rectangle 4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95824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 smtClean="0"/>
              <a:t>restricted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fld id="{1AF42A96-16EC-460F-99FD-FDFC7464E43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8" name="Rectangle 7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24324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73" r:id="rId8"/>
    <p:sldLayoutId id="2147483677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800" b="1" kern="1200">
          <a:solidFill>
            <a:srgbClr val="00589C"/>
          </a:solidFill>
          <a:latin typeface="Tw Cen MT" panose="020B0602020104020603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" y="1988841"/>
            <a:ext cx="8488160" cy="1470025"/>
          </a:xfrm>
        </p:spPr>
        <p:txBody>
          <a:bodyPr>
            <a:normAutofit/>
          </a:bodyPr>
          <a:lstStyle/>
          <a:p>
            <a:r>
              <a:rPr lang="en-SG" sz="3600" dirty="0"/>
              <a:t>Multi-Satellite Fire Detection Composite</a:t>
            </a:r>
            <a:endParaRPr lang="en-SG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CSB Meeting 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SG" dirty="0" smtClean="0"/>
              <a:t>1 Jun 2020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1836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Selection</a:t>
            </a:r>
            <a:endParaRPr lang="en-SG" sz="2400" dirty="0"/>
          </a:p>
        </p:txBody>
      </p:sp>
      <p:sp>
        <p:nvSpPr>
          <p:cNvPr id="2" name="Rectangle 1"/>
          <p:cNvSpPr/>
          <p:nvPr/>
        </p:nvSpPr>
        <p:spPr>
          <a:xfrm>
            <a:off x="276225" y="770662"/>
            <a:ext cx="84063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Run a grid search (brute force) to find the best model &amp;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Logistic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Stochastic Gradient </a:t>
            </a:r>
            <a:r>
              <a:rPr lang="en-SG" dirty="0" smtClean="0"/>
              <a:t>Classifier</a:t>
            </a:r>
            <a:endParaRPr lang="en-S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Random </a:t>
            </a:r>
            <a:r>
              <a:rPr lang="en-SG" dirty="0"/>
              <a:t>Forest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Gradient </a:t>
            </a:r>
            <a:r>
              <a:rPr lang="en-SG" dirty="0"/>
              <a:t>Boosting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Linear </a:t>
            </a:r>
            <a:r>
              <a:rPr lang="en-SG" dirty="0"/>
              <a:t>Discriminant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Neural </a:t>
            </a:r>
            <a:r>
              <a:rPr lang="en-SG" dirty="0"/>
              <a:t>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031" t="26250" r="37813" b="9722"/>
          <a:stretch/>
        </p:blipFill>
        <p:spPr>
          <a:xfrm>
            <a:off x="5055106" y="1454409"/>
            <a:ext cx="3695787" cy="44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9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Training &amp; Cross Validation</a:t>
            </a:r>
            <a:endParaRPr lang="en-SG" sz="2400" dirty="0"/>
          </a:p>
        </p:txBody>
      </p:sp>
      <p:sp>
        <p:nvSpPr>
          <p:cNvPr id="2" name="Rectangle 1"/>
          <p:cNvSpPr/>
          <p:nvPr/>
        </p:nvSpPr>
        <p:spPr>
          <a:xfrm>
            <a:off x="276225" y="770662"/>
            <a:ext cx="8406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Train/test data split 80:20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Use </a:t>
            </a:r>
            <a:r>
              <a:rPr lang="en-SG" dirty="0" err="1" smtClean="0"/>
              <a:t>undersampling</a:t>
            </a:r>
            <a:r>
              <a:rPr lang="en-SG" dirty="0" smtClean="0"/>
              <a:t> to create balanced training dataset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More false alarms than real/missed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Run k-fold cross-validation (k=5) to find the best parameter for each model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370" y="4071637"/>
            <a:ext cx="3657155" cy="2533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5" r="2935"/>
          <a:stretch/>
        </p:blipFill>
        <p:spPr>
          <a:xfrm>
            <a:off x="4834576" y="1893891"/>
            <a:ext cx="4035959" cy="1977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3153600"/>
            <a:ext cx="3948602" cy="2540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1113" y="5694174"/>
            <a:ext cx="88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False alarm</a:t>
            </a:r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81966" y="5693700"/>
            <a:ext cx="880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/>
              <a:t>Real Fire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8127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</a:t>
            </a:r>
            <a:endParaRPr lang="en-SG" sz="2400" dirty="0"/>
          </a:p>
        </p:txBody>
      </p:sp>
      <p:sp>
        <p:nvSpPr>
          <p:cNvPr id="7" name="Rectangle 6"/>
          <p:cNvSpPr/>
          <p:nvPr/>
        </p:nvSpPr>
        <p:spPr>
          <a:xfrm>
            <a:off x="345660" y="901020"/>
            <a:ext cx="80458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Results are presented in two stages: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Part A: Exclude missed detections that were not detected by JAXA Himawari-8 hotspot. Not possible for ML to pick up anyway. We’ll look at this result for the purpose of model tuning &amp; selection.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Part B: Model performance based on entire ground truth including missed detections.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356864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 (Part A) for Model Selection</a:t>
            </a:r>
            <a:endParaRPr lang="en-SG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59045"/>
            <a:ext cx="4269221" cy="3175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77" y="2459045"/>
            <a:ext cx="4341007" cy="32293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660" y="901020"/>
            <a:ext cx="8045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 smtClean="0"/>
              <a:t>Gradient Boosting Classifier </a:t>
            </a:r>
            <a:r>
              <a:rPr lang="en-SG" dirty="0" smtClean="0"/>
              <a:t>has the best performance (~ROC of 0.83)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Significant improvement over sun glint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No scaling required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94759" y="3119215"/>
            <a:ext cx="3375589" cy="12476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72568" y="4460905"/>
            <a:ext cx="487111" cy="871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/>
          <p:cNvSpPr/>
          <p:nvPr/>
        </p:nvSpPr>
        <p:spPr>
          <a:xfrm>
            <a:off x="3881481" y="4460905"/>
            <a:ext cx="487111" cy="11741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56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 (Part A) for Model Selection</a:t>
            </a:r>
            <a:endParaRPr lang="en-SG" sz="2400" dirty="0"/>
          </a:p>
        </p:txBody>
      </p:sp>
      <p:sp>
        <p:nvSpPr>
          <p:cNvPr id="6" name="Rectangle 5"/>
          <p:cNvSpPr/>
          <p:nvPr/>
        </p:nvSpPr>
        <p:spPr>
          <a:xfrm>
            <a:off x="345660" y="901020"/>
            <a:ext cx="8045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Gradient Boosting classifier has high score and low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Less prone to </a:t>
            </a:r>
            <a:r>
              <a:rPr lang="en-SG" dirty="0" err="1" smtClean="0"/>
              <a:t>overfitting</a:t>
            </a:r>
            <a:r>
              <a:rPr lang="en-SG" dirty="0" smtClean="0"/>
              <a:t> and may perform better in general cases (</a:t>
            </a:r>
            <a:r>
              <a:rPr lang="en-SG" dirty="0" err="1" smtClean="0"/>
              <a:t>e.g</a:t>
            </a:r>
            <a:r>
              <a:rPr lang="en-SG" dirty="0" smtClean="0"/>
              <a:t> other months, regions)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" y="2228675"/>
            <a:ext cx="4222448" cy="4031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9" y="2376262"/>
            <a:ext cx="3936250" cy="3883532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273323" y="2734654"/>
            <a:ext cx="743484" cy="384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2162085" y="2603769"/>
            <a:ext cx="149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/>
              <a:t>Gradient Boosting classifier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27624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62" t="17258" r="44125" b="19086"/>
          <a:stretch/>
        </p:blipFill>
        <p:spPr>
          <a:xfrm>
            <a:off x="703290" y="3220194"/>
            <a:ext cx="8229600" cy="33007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4"/>
          <a:stretch/>
        </p:blipFill>
        <p:spPr>
          <a:xfrm>
            <a:off x="-100014" y="1329394"/>
            <a:ext cx="9144000" cy="208772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What is Gradient Boosting (GB)? </a:t>
            </a:r>
            <a:endParaRPr lang="en-SG" sz="2400" dirty="0"/>
          </a:p>
        </p:txBody>
      </p:sp>
      <p:sp>
        <p:nvSpPr>
          <p:cNvPr id="3" name="Rectangle 2"/>
          <p:cNvSpPr/>
          <p:nvPr/>
        </p:nvSpPr>
        <p:spPr>
          <a:xfrm>
            <a:off x="304799" y="705538"/>
            <a:ext cx="8334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Ensemble approach to make use of many simple decision trees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Similar to random forest but differ in how the trees are built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This GB model is comprised of </a:t>
            </a:r>
            <a:r>
              <a:rPr lang="en-SG" b="1" u="sng" dirty="0" smtClean="0"/>
              <a:t>500 ensemble members</a:t>
            </a:r>
            <a:endParaRPr lang="en-SG" b="1" u="sng" dirty="0"/>
          </a:p>
        </p:txBody>
      </p:sp>
    </p:spTree>
    <p:extLst>
      <p:ext uri="{BB962C8B-B14F-4D97-AF65-F5344CB8AC3E}">
        <p14:creationId xmlns:p14="http://schemas.microsoft.com/office/powerpoint/2010/main" val="155762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 (Part A): Feature Importance</a:t>
            </a:r>
            <a:endParaRPr lang="en-SG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9" y="803303"/>
            <a:ext cx="5877733" cy="53966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418" y="1126456"/>
            <a:ext cx="28329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Gradient Boosting classifier thinks the </a:t>
            </a:r>
            <a:r>
              <a:rPr lang="en-SG" b="1" dirty="0" smtClean="0"/>
              <a:t>absolute temperature </a:t>
            </a:r>
            <a:r>
              <a:rPr lang="en-SG" dirty="0" smtClean="0"/>
              <a:t>and </a:t>
            </a:r>
            <a:r>
              <a:rPr lang="en-SG" b="1" dirty="0" smtClean="0"/>
              <a:t>sun glint angles </a:t>
            </a:r>
            <a:r>
              <a:rPr lang="en-SG" dirty="0" smtClean="0"/>
              <a:t>are the most important features in determining if a hotspot was real or not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28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 (Part A): Reliability of Model Forecast Probability</a:t>
            </a:r>
            <a:endParaRPr lang="en-SG" sz="2400" dirty="0"/>
          </a:p>
        </p:txBody>
      </p:sp>
      <p:sp>
        <p:nvSpPr>
          <p:cNvPr id="6" name="Rectangle 5"/>
          <p:cNvSpPr/>
          <p:nvPr/>
        </p:nvSpPr>
        <p:spPr>
          <a:xfrm>
            <a:off x="345660" y="901020"/>
            <a:ext cx="8045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Reliability of model forecast probability is reasonably reliable, with some bias for </a:t>
            </a:r>
            <a:r>
              <a:rPr lang="en-SG" dirty="0" err="1" smtClean="0"/>
              <a:t>overforecast</a:t>
            </a:r>
            <a:endParaRPr lang="en-S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0" y="1870935"/>
            <a:ext cx="7550654" cy="44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 (Part A) for Model Selection</a:t>
            </a:r>
            <a:endParaRPr lang="en-SG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296156"/>
            <a:ext cx="4469896" cy="3587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21" y="2427006"/>
            <a:ext cx="4431957" cy="34566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5660" y="901020"/>
            <a:ext cx="8045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Best probability threshold to determine a hotspot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~50%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Gradient Boosting: </a:t>
            </a:r>
            <a:r>
              <a:rPr lang="en-SG" b="1" u="sng" dirty="0" smtClean="0">
                <a:solidFill>
                  <a:srgbClr val="00B050"/>
                </a:solidFill>
              </a:rPr>
              <a:t>CSI: 0.58, Hit Rate: 75%, FAR: 27%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Baseline (sun glint filter): </a:t>
            </a:r>
            <a:r>
              <a:rPr lang="en-SG" b="1" u="sng" dirty="0" smtClean="0">
                <a:solidFill>
                  <a:srgbClr val="FF0000"/>
                </a:solidFill>
              </a:rPr>
              <a:t>CSI: 0.4, Hit Rate: 55%, FAR: 40%</a:t>
            </a:r>
            <a:endParaRPr lang="en-SG" b="1" u="sng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981913" y="2521009"/>
            <a:ext cx="0" cy="308503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49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 (Part B) Final Score </a:t>
            </a:r>
            <a:endParaRPr lang="en-SG" sz="2400" dirty="0"/>
          </a:p>
        </p:txBody>
      </p:sp>
      <p:sp>
        <p:nvSpPr>
          <p:cNvPr id="9" name="Rectangle 8"/>
          <p:cNvSpPr/>
          <p:nvPr/>
        </p:nvSpPr>
        <p:spPr>
          <a:xfrm>
            <a:off x="345660" y="901020"/>
            <a:ext cx="8045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Drop in CSI and Hit Rate due to the inclusion of missed detections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/>
              <a:t>Gradient Boosting </a:t>
            </a:r>
            <a:r>
              <a:rPr lang="en-SG" dirty="0" smtClean="0"/>
              <a:t>: </a:t>
            </a:r>
            <a:r>
              <a:rPr lang="en-SG" b="1" u="sng" dirty="0" smtClean="0"/>
              <a:t>0.47 , Hit Rate: 57%, FAR: 27%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Relative performance is the same as result 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1" y="2776789"/>
            <a:ext cx="3965694" cy="3182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37" y="2776789"/>
            <a:ext cx="4284118" cy="334133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170348" y="3067940"/>
            <a:ext cx="8546" cy="8033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1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Progress Update	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Building up library of training data</a:t>
            </a:r>
          </a:p>
          <a:p>
            <a:r>
              <a:rPr lang="en-SG" dirty="0"/>
              <a:t>Improving H-8 Hotspot Product with </a:t>
            </a:r>
            <a:r>
              <a:rPr lang="en-SG" dirty="0" smtClean="0"/>
              <a:t>ML</a:t>
            </a:r>
          </a:p>
          <a:p>
            <a:pPr lvl="1"/>
            <a:r>
              <a:rPr lang="en-SG" b="1" dirty="0" smtClean="0"/>
              <a:t>Himawari-8 GB hotspots</a:t>
            </a:r>
            <a:endParaRPr lang="en-SG" b="1" dirty="0"/>
          </a:p>
          <a:p>
            <a:r>
              <a:rPr lang="en-SG" dirty="0" smtClean="0"/>
              <a:t>Multi-Satellite Fire Detection Composite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0620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1734" t="21988" r="23992" b="5108"/>
          <a:stretch/>
        </p:blipFill>
        <p:spPr>
          <a:xfrm>
            <a:off x="4636231" y="1484844"/>
            <a:ext cx="4964256" cy="459804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Product Example</a:t>
            </a:r>
            <a:endParaRPr lang="en-SG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3937875" y="1154547"/>
            <a:ext cx="5862637" cy="5310086"/>
            <a:chOff x="-201850" y="1701478"/>
            <a:chExt cx="5862637" cy="5310086"/>
          </a:xfrm>
        </p:grpSpPr>
        <p:sp>
          <p:nvSpPr>
            <p:cNvPr id="5" name="TextBox 4"/>
            <p:cNvSpPr txBox="1"/>
            <p:nvPr/>
          </p:nvSpPr>
          <p:spPr>
            <a:xfrm>
              <a:off x="612774" y="1701478"/>
              <a:ext cx="5048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b="1" dirty="0" smtClean="0"/>
                <a:t>Himawari-8 GB hotspots with probability &gt;= 50%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09548" y="6693959"/>
              <a:ext cx="39512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SG" sz="14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201850" y="6703787"/>
              <a:ext cx="16292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sz="1400" b="1" dirty="0" smtClean="0"/>
                <a:t>11 Sep 2019</a:t>
              </a:r>
              <a:endParaRPr lang="en-SG" sz="1400" b="1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0626" t="11528" r="20780" b="8195"/>
          <a:stretch/>
        </p:blipFill>
        <p:spPr>
          <a:xfrm>
            <a:off x="-438150" y="1484211"/>
            <a:ext cx="4948746" cy="459867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5274" y="577436"/>
            <a:ext cx="8715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Example below shows the of Himawari-8 GB hotspots (00-0950 UTC) on 11 Sep 2019</a:t>
            </a:r>
            <a:endParaRPr lang="en-SG" dirty="0"/>
          </a:p>
        </p:txBody>
      </p:sp>
      <p:sp>
        <p:nvSpPr>
          <p:cNvPr id="16" name="TextBox 15"/>
          <p:cNvSpPr txBox="1"/>
          <p:nvPr/>
        </p:nvSpPr>
        <p:spPr>
          <a:xfrm>
            <a:off x="-81082" y="1143849"/>
            <a:ext cx="504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smtClean="0"/>
              <a:t>Himawari-8 GB hotspots with probability &lt; 50%</a:t>
            </a:r>
          </a:p>
        </p:txBody>
      </p:sp>
    </p:spTree>
    <p:extLst>
      <p:ext uri="{BB962C8B-B14F-4D97-AF65-F5344CB8AC3E}">
        <p14:creationId xmlns:p14="http://schemas.microsoft.com/office/powerpoint/2010/main" val="357371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Product Example</a:t>
            </a:r>
            <a:endParaRPr lang="en-SG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3937875" y="1474605"/>
            <a:ext cx="5865666" cy="4990028"/>
            <a:chOff x="-201850" y="2021536"/>
            <a:chExt cx="5865666" cy="4990028"/>
          </a:xfrm>
        </p:grpSpPr>
        <p:sp>
          <p:nvSpPr>
            <p:cNvPr id="5" name="TextBox 4"/>
            <p:cNvSpPr txBox="1"/>
            <p:nvPr/>
          </p:nvSpPr>
          <p:spPr>
            <a:xfrm>
              <a:off x="615803" y="2021536"/>
              <a:ext cx="5048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b="1" dirty="0" smtClean="0"/>
                <a:t>Himawari-8 GB hotspots with probability &gt;= 50%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09548" y="6693959"/>
              <a:ext cx="39512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SG" sz="14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201850" y="6703787"/>
              <a:ext cx="16292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sz="1400" b="1" dirty="0" smtClean="0"/>
                <a:t>11 Sep 2019</a:t>
              </a:r>
              <a:endParaRPr lang="en-SG" sz="14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295274" y="777993"/>
            <a:ext cx="8715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Superior performance over baseline sun glint filter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0046" y="1462324"/>
            <a:ext cx="452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smtClean="0"/>
              <a:t>Only sun glint filter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3351" y="1800878"/>
            <a:ext cx="9010649" cy="4142194"/>
            <a:chOff x="-3872745" y="-2438400"/>
            <a:chExt cx="22298501" cy="102506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18482" t="18889" r="57143" b="7222"/>
            <a:stretch/>
          </p:blipFill>
          <p:spPr>
            <a:xfrm>
              <a:off x="8024456" y="-2438400"/>
              <a:ext cx="10401300" cy="10134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17589" t="23923" r="59286" b="10521"/>
            <a:stretch/>
          </p:blipFill>
          <p:spPr>
            <a:xfrm>
              <a:off x="-3872745" y="-2438400"/>
              <a:ext cx="11249619" cy="10250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86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Product Example</a:t>
            </a:r>
            <a:endParaRPr lang="en-SG" sz="2400" dirty="0"/>
          </a:p>
        </p:txBody>
      </p:sp>
      <p:sp>
        <p:nvSpPr>
          <p:cNvPr id="15" name="Rectangle 14"/>
          <p:cNvSpPr/>
          <p:nvPr/>
        </p:nvSpPr>
        <p:spPr>
          <a:xfrm>
            <a:off x="295274" y="777993"/>
            <a:ext cx="8715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Capable to detecting small fires without the downside of false alarms suffered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742" t="13387" r="51590" b="5968"/>
          <a:stretch/>
        </p:blipFill>
        <p:spPr>
          <a:xfrm>
            <a:off x="693020" y="1347882"/>
            <a:ext cx="7167410" cy="52088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34784" y="5997059"/>
            <a:ext cx="128753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SG" b="1" dirty="0" smtClean="0"/>
              <a:t>Sentinel-2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3964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Summary</a:t>
            </a:r>
            <a:endParaRPr lang="en-SG" sz="2400" dirty="0"/>
          </a:p>
        </p:txBody>
      </p:sp>
      <p:sp>
        <p:nvSpPr>
          <p:cNvPr id="9" name="Rectangle 8"/>
          <p:cNvSpPr/>
          <p:nvPr/>
        </p:nvSpPr>
        <p:spPr>
          <a:xfrm>
            <a:off x="345660" y="901020"/>
            <a:ext cx="80458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Significant improvement in detection performance with the use of machine learning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&gt;30% improvement in model score from baseline version (sun glint filter)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H</a:t>
            </a:r>
            <a:r>
              <a:rPr lang="en-SG" dirty="0" smtClean="0"/>
              <a:t>and-labelled training dataset by expert is extremely important!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Time-consuming but worth the effort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0213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SG" sz="4800" dirty="0"/>
              <a:t>Multi-Satellite Fire Detection </a:t>
            </a:r>
            <a:r>
              <a:rPr lang="en-SG" sz="4800" dirty="0" smtClean="0"/>
              <a:t>Composite </a:t>
            </a:r>
          </a:p>
          <a:p>
            <a:endParaRPr lang="en-SG" sz="4800" dirty="0"/>
          </a:p>
          <a:p>
            <a:r>
              <a:rPr lang="en-SG" sz="4800" dirty="0" smtClean="0"/>
              <a:t>FUSIUN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0056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3548" y="807079"/>
            <a:ext cx="83804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Continuation of earlier work but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Expanded training/verification data with the new Apr and Sep 2019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Replaced original Himawari-8 JAXA hotspot with the improved version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09575" y="229496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Progress Update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1318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Temporal Aggregation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2229"/>
            <a:ext cx="3533349" cy="2036173"/>
          </a:xfrm>
        </p:spPr>
        <p:txBody>
          <a:bodyPr>
            <a:noAutofit/>
          </a:bodyPr>
          <a:lstStyle/>
          <a:p>
            <a:r>
              <a:rPr lang="en-SG" sz="1600" dirty="0" smtClean="0"/>
              <a:t>Aggregate fire hotspot detected within a certain observation window period</a:t>
            </a:r>
          </a:p>
          <a:p>
            <a:pPr marL="0" indent="0">
              <a:buNone/>
            </a:pPr>
            <a:endParaRPr lang="en-SG" sz="1600" dirty="0"/>
          </a:p>
          <a:p>
            <a:r>
              <a:rPr lang="en-SG" sz="1600" dirty="0" smtClean="0"/>
              <a:t>Observation period used:</a:t>
            </a:r>
          </a:p>
          <a:p>
            <a:pPr lvl="1"/>
            <a:r>
              <a:rPr lang="en-SG" sz="1600" dirty="0" smtClean="0"/>
              <a:t>00:00 – 08:30 UTC</a:t>
            </a:r>
            <a:endParaRPr lang="en-SG" sz="16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329013" y="1386160"/>
            <a:ext cx="8485974" cy="1768979"/>
            <a:chOff x="333286" y="1016950"/>
            <a:chExt cx="8485974" cy="17689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CA013963-E0FB-4155-9D19-C94ACB6953F5}"/>
                </a:ext>
              </a:extLst>
            </p:cNvPr>
            <p:cNvGrpSpPr/>
            <p:nvPr/>
          </p:nvGrpSpPr>
          <p:grpSpPr>
            <a:xfrm>
              <a:off x="7560250" y="1639860"/>
              <a:ext cx="338497" cy="338497"/>
              <a:chOff x="4319972" y="3176972"/>
              <a:chExt cx="504056" cy="50405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xmlns="" id="{5EAC0525-D83D-4CC1-BFC6-7B612CF57FE8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D1B31980-5CA0-47A5-8BDE-1BC6F997B929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D1E6A84D-BDBD-4248-A352-E643A255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6" y="1815069"/>
              <a:ext cx="8485974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1305299" y="1639860"/>
              <a:ext cx="338497" cy="338497"/>
              <a:chOff x="4319972" y="3176972"/>
              <a:chExt cx="504056" cy="50405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7FC8C883-24E4-4B10-9C38-3BB3E7AAAD73}"/>
                </a:ext>
              </a:extLst>
            </p:cNvPr>
            <p:cNvGrpSpPr/>
            <p:nvPr/>
          </p:nvGrpSpPr>
          <p:grpSpPr>
            <a:xfrm>
              <a:off x="2347791" y="1639860"/>
              <a:ext cx="338497" cy="338497"/>
              <a:chOff x="4319972" y="3176972"/>
              <a:chExt cx="504056" cy="50405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xmlns="" id="{4FF5A308-BBD8-462C-A155-E62A6C4F2A5E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xmlns="" id="{2EFC837F-4508-41CF-B25C-D0EB5BE274A5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775DFB49-B353-4B21-A2FD-E9C62F3A081C}"/>
                </a:ext>
              </a:extLst>
            </p:cNvPr>
            <p:cNvGrpSpPr/>
            <p:nvPr/>
          </p:nvGrpSpPr>
          <p:grpSpPr>
            <a:xfrm>
              <a:off x="2890873" y="1639860"/>
              <a:ext cx="338497" cy="338497"/>
              <a:chOff x="4319972" y="3176972"/>
              <a:chExt cx="504056" cy="50405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114A191A-F03E-4903-AD4D-D47E1CF74AE6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1F672DD4-0AA5-47CA-9808-B9076D96FF68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3A477546-3891-40AA-8746-97D24334973D}"/>
                </a:ext>
              </a:extLst>
            </p:cNvPr>
            <p:cNvGrpSpPr/>
            <p:nvPr/>
          </p:nvGrpSpPr>
          <p:grpSpPr>
            <a:xfrm>
              <a:off x="6015029" y="1633939"/>
              <a:ext cx="338497" cy="338497"/>
              <a:chOff x="4319972" y="3176972"/>
              <a:chExt cx="504056" cy="5040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517F0F46-087C-4713-9026-8282BB239E5B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33F5698D-F4BD-4B52-98D6-2403005CD615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0AEB7BE6-DB41-4A2A-9E51-FAB439CDC72E}"/>
                </a:ext>
              </a:extLst>
            </p:cNvPr>
            <p:cNvGrpSpPr/>
            <p:nvPr/>
          </p:nvGrpSpPr>
          <p:grpSpPr>
            <a:xfrm>
              <a:off x="4965105" y="1645821"/>
              <a:ext cx="338497" cy="338497"/>
              <a:chOff x="4319972" y="3176972"/>
              <a:chExt cx="504056" cy="50405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45641BE1-7859-4027-97F4-324F1B683D74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BDEA85E6-1D01-4D49-A417-9303307FB6EA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0AEB7BE6-DB41-4A2A-9E51-FAB439CDC72E}"/>
                </a:ext>
              </a:extLst>
            </p:cNvPr>
            <p:cNvGrpSpPr/>
            <p:nvPr/>
          </p:nvGrpSpPr>
          <p:grpSpPr>
            <a:xfrm>
              <a:off x="6993948" y="1633939"/>
              <a:ext cx="338497" cy="338497"/>
              <a:chOff x="4319972" y="3176972"/>
              <a:chExt cx="504056" cy="50405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xmlns="" id="{45641BE1-7859-4027-97F4-324F1B683D74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BDEA85E6-1D01-4D49-A417-9303307FB6EA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3390283" y="1639860"/>
              <a:ext cx="338497" cy="338497"/>
              <a:chOff x="4319972" y="3176972"/>
              <a:chExt cx="504056" cy="50405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6517759" y="1639860"/>
              <a:ext cx="338497" cy="338497"/>
              <a:chOff x="4319972" y="3176972"/>
              <a:chExt cx="504056" cy="50405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4432775" y="1639860"/>
              <a:ext cx="338497" cy="338497"/>
              <a:chOff x="4319972" y="3176972"/>
              <a:chExt cx="504056" cy="50405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5475267" y="1639860"/>
              <a:ext cx="338497" cy="338497"/>
              <a:chOff x="4319972" y="3176972"/>
              <a:chExt cx="504056" cy="50405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867346" y="2075225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Himawari-8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2463144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TERRA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4499195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AQUA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5551911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NOAA-20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6566219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Suomi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-NPP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67346" y="1016950"/>
              <a:ext cx="7345161" cy="1768979"/>
            </a:xfrm>
            <a:prstGeom prst="round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09012" y="2360059"/>
              <a:ext cx="760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8 am</a:t>
              </a:r>
              <a:endParaRPr lang="en-SG" sz="1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31792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11.30 am</a:t>
              </a:r>
              <a:endParaRPr lang="en-SG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63248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1 pm</a:t>
              </a:r>
              <a:endParaRPr lang="en-SG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6429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2 pm</a:t>
              </a:r>
              <a:endParaRPr lang="en-SG" sz="1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03570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2.30 pm</a:t>
              </a:r>
              <a:endParaRPr lang="en-SG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3994822" y="2075225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Himawari-8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73201" y="2360059"/>
              <a:ext cx="967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12.50 pm</a:t>
              </a:r>
              <a:endParaRPr lang="en-SG" sz="1400" dirty="0"/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78" y="3569489"/>
            <a:ext cx="4638911" cy="28124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92" y="21557"/>
            <a:ext cx="1514246" cy="111152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663959" y="3738737"/>
            <a:ext cx="3622791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b="1" dirty="0" smtClean="0">
                <a:solidFill>
                  <a:schemeClr val="bg1"/>
                </a:solidFill>
              </a:rPr>
              <a:t>Aggregated Hotspots (00 – 09 UTC)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417F453-4C52-4D40-A04B-B95AA3537A20}"/>
              </a:ext>
            </a:extLst>
          </p:cNvPr>
          <p:cNvSpPr txBox="1"/>
          <p:nvPr/>
        </p:nvSpPr>
        <p:spPr>
          <a:xfrm>
            <a:off x="7049116" y="2444435"/>
            <a:ext cx="121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Himawari-8</a:t>
            </a:r>
            <a:endParaRPr lang="ko-KR" altLang="en-US" sz="1400" b="1" dirty="0">
              <a:solidFill>
                <a:schemeClr val="tx1">
                  <a:lumMod val="50000"/>
                </a:schemeClr>
              </a:solidFill>
              <a:cs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27495" y="2729269"/>
            <a:ext cx="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3 pm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43082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82" t="45062" r="59521" b="38164"/>
          <a:stretch/>
        </p:blipFill>
        <p:spPr>
          <a:xfrm>
            <a:off x="457200" y="1834895"/>
            <a:ext cx="8562886" cy="20614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Combining Geostationary and Polar Hotspots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226463" y="1116143"/>
            <a:ext cx="819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First, we create a combined </a:t>
            </a:r>
            <a:r>
              <a:rPr lang="en-US" b="1" dirty="0"/>
              <a:t>Weight</a:t>
            </a:r>
            <a:r>
              <a:rPr lang="en-US" dirty="0"/>
              <a:t> using the Himawari-8 GB probability and Polar Orbiting Satellite Confidence Levels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6643" y="4331990"/>
            <a:ext cx="8336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Machine learning logistic regression model is then applied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12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91" y="1982096"/>
            <a:ext cx="5298668" cy="45426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548" y="807079"/>
            <a:ext cx="83804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Choice of </a:t>
            </a:r>
            <a:r>
              <a:rPr lang="en-US" b="1" dirty="0" smtClean="0"/>
              <a:t>Alpha</a:t>
            </a:r>
            <a:r>
              <a:rPr lang="en-US" dirty="0" smtClean="0"/>
              <a:t> isn’t too sensitive, plateaus around 0.4 – 0.6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Combination of both geo and polar hotspots improves the overall detection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Chosen </a:t>
            </a:r>
            <a:r>
              <a:rPr lang="en-US" dirty="0" smtClean="0"/>
              <a:t>alpha = </a:t>
            </a:r>
            <a:r>
              <a:rPr lang="en-US" b="1" u="sng" dirty="0" smtClean="0"/>
              <a:t>0.6 (highest F1-score)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575" y="229496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Model Score</a:t>
            </a:r>
            <a:endParaRPr lang="en-SG" sz="2400" dirty="0"/>
          </a:p>
        </p:txBody>
      </p:sp>
      <p:sp>
        <p:nvSpPr>
          <p:cNvPr id="7" name="Rectangle 6"/>
          <p:cNvSpPr/>
          <p:nvPr/>
        </p:nvSpPr>
        <p:spPr>
          <a:xfrm>
            <a:off x="1358137" y="3090092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H8 GB only</a:t>
            </a:r>
            <a:endParaRPr lang="en-SG" b="1" dirty="0"/>
          </a:p>
        </p:txBody>
      </p:sp>
      <p:sp>
        <p:nvSpPr>
          <p:cNvPr id="8" name="Rectangle 7"/>
          <p:cNvSpPr/>
          <p:nvPr/>
        </p:nvSpPr>
        <p:spPr>
          <a:xfrm>
            <a:off x="6276161" y="2905426"/>
            <a:ext cx="2278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N20, NPP, TERRA, AQUA only</a:t>
            </a:r>
            <a:endParaRPr lang="en-SG" b="1" dirty="0"/>
          </a:p>
        </p:txBody>
      </p:sp>
      <p:sp>
        <p:nvSpPr>
          <p:cNvPr id="9" name="Rectangle 8"/>
          <p:cNvSpPr/>
          <p:nvPr/>
        </p:nvSpPr>
        <p:spPr>
          <a:xfrm>
            <a:off x="3505900" y="2364084"/>
            <a:ext cx="2278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Combined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419456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3548" y="807079"/>
            <a:ext cx="838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Tendency to </a:t>
            </a:r>
            <a:r>
              <a:rPr lang="en-US" dirty="0" err="1" smtClean="0"/>
              <a:t>overforecast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575" y="229496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Reliability of Model Forecast Probability</a:t>
            </a:r>
            <a:endParaRPr lang="en-SG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5" y="1398279"/>
            <a:ext cx="8422019" cy="491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945" t="16183" r="13951" b="8333"/>
          <a:stretch/>
        </p:blipFill>
        <p:spPr>
          <a:xfrm>
            <a:off x="4541597" y="2922935"/>
            <a:ext cx="4465670" cy="35705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Preparing Training Data</a:t>
            </a:r>
            <a:endParaRPr lang="en-SG" sz="2400" dirty="0"/>
          </a:p>
        </p:txBody>
      </p:sp>
      <p:sp>
        <p:nvSpPr>
          <p:cNvPr id="4" name="Rectangle 3"/>
          <p:cNvSpPr/>
          <p:nvPr/>
        </p:nvSpPr>
        <p:spPr>
          <a:xfrm>
            <a:off x="457200" y="976074"/>
            <a:ext cx="8483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fire hotspots based on daily polar satellite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60 days of data for Apr 2019 and Sep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Sentinel-2, Planet, TERRA, AQUA, </a:t>
            </a:r>
            <a:r>
              <a:rPr lang="en-US" dirty="0" err="1" smtClean="0"/>
              <a:t>Suomi</a:t>
            </a:r>
            <a:r>
              <a:rPr lang="en-US" dirty="0" smtClean="0"/>
              <a:t>-NPP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~14,000 hand-labeled data points ! Kudos to </a:t>
            </a:r>
            <a:r>
              <a:rPr lang="en-US" dirty="0" err="1" smtClean="0"/>
              <a:t>Effy</a:t>
            </a:r>
            <a:r>
              <a:rPr lang="en-US" dirty="0" smtClean="0"/>
              <a:t> for helping out with big chunk of work.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2724" t="12253" r="29786" b="20985"/>
          <a:stretch/>
        </p:blipFill>
        <p:spPr>
          <a:xfrm>
            <a:off x="765299" y="3007399"/>
            <a:ext cx="3458084" cy="34727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717137" y="4119074"/>
            <a:ext cx="8546" cy="73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33472" y="4762670"/>
            <a:ext cx="176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smtClean="0">
                <a:solidFill>
                  <a:schemeClr val="bg1"/>
                </a:solidFill>
              </a:rPr>
              <a:t>Hand-labelled ground truth</a:t>
            </a:r>
            <a:endParaRPr lang="en-SG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</a:t>
            </a:r>
            <a:endParaRPr lang="en-SG" sz="2400" dirty="0"/>
          </a:p>
        </p:txBody>
      </p:sp>
      <p:sp>
        <p:nvSpPr>
          <p:cNvPr id="7" name="Rectangle 6"/>
          <p:cNvSpPr/>
          <p:nvPr/>
        </p:nvSpPr>
        <p:spPr>
          <a:xfrm>
            <a:off x="345660" y="901020"/>
            <a:ext cx="804586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Results are presented in two stages: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Part A: Exclude missed detections that were not detected by both geo &amp; polar hotspots. Not possible for ML to pick up anyway. We’ll look at this result for the purpose of model tuning &amp; selection.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Part B: Model performance based on entire ground truth including missed detections.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Verification is done for each 2km grid &amp; for each day (different from Himawari-8 verification earlier)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7263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 (Part A) for Model Selection</a:t>
            </a:r>
            <a:endParaRPr lang="en-SG" sz="2400" dirty="0"/>
          </a:p>
        </p:txBody>
      </p:sp>
      <p:sp>
        <p:nvSpPr>
          <p:cNvPr id="9" name="Rectangle 8"/>
          <p:cNvSpPr/>
          <p:nvPr/>
        </p:nvSpPr>
        <p:spPr>
          <a:xfrm>
            <a:off x="345660" y="901020"/>
            <a:ext cx="8045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Best probability threshold to determine a hotspot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~38%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b="1" u="sng" dirty="0" smtClean="0">
                <a:solidFill>
                  <a:srgbClr val="00B050"/>
                </a:solidFill>
              </a:rPr>
              <a:t>CSI: 0.58, Hit Rate: ~75%, FAR: 26%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18" y="2606467"/>
            <a:ext cx="4402681" cy="35350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42" y="2514351"/>
            <a:ext cx="4657458" cy="37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0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Results (Part B) Final Score </a:t>
            </a:r>
            <a:endParaRPr lang="en-SG" sz="2400" dirty="0"/>
          </a:p>
        </p:txBody>
      </p:sp>
      <p:sp>
        <p:nvSpPr>
          <p:cNvPr id="9" name="Rectangle 8"/>
          <p:cNvSpPr/>
          <p:nvPr/>
        </p:nvSpPr>
        <p:spPr>
          <a:xfrm>
            <a:off x="345660" y="901020"/>
            <a:ext cx="8045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Drop in CSI and Hit Rate due to the inclusion of missed detections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 smtClean="0"/>
              <a:t>CSI: </a:t>
            </a:r>
            <a:r>
              <a:rPr lang="en-SG" b="1" u="sng" dirty="0" smtClean="0"/>
              <a:t>0.43, Hit Rate: 58%, FAR: 26%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Relative performance is the same as result 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60" y="2468808"/>
            <a:ext cx="4361262" cy="3501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48" y="2468808"/>
            <a:ext cx="4473692" cy="36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Summary</a:t>
            </a:r>
            <a:endParaRPr lang="en-SG" sz="2400" dirty="0"/>
          </a:p>
        </p:txBody>
      </p:sp>
      <p:sp>
        <p:nvSpPr>
          <p:cNvPr id="9" name="Rectangle 8"/>
          <p:cNvSpPr/>
          <p:nvPr/>
        </p:nvSpPr>
        <p:spPr>
          <a:xfrm>
            <a:off x="345660" y="901020"/>
            <a:ext cx="80458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Model calibration and tweaking completed. Will deploy the new version into operation before dry season onset.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31687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9575" y="38996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Area of Interest</a:t>
            </a:r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266" t="12223" r="16875" b="6250"/>
          <a:stretch/>
        </p:blipFill>
        <p:spPr>
          <a:xfrm>
            <a:off x="1695450" y="1039063"/>
            <a:ext cx="5867400" cy="529057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261947" y="3915783"/>
            <a:ext cx="176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smtClean="0">
                <a:solidFill>
                  <a:schemeClr val="bg2">
                    <a:lumMod val="10000"/>
                  </a:schemeClr>
                </a:solidFill>
              </a:rPr>
              <a:t>Prone to sun glint &amp; false alarms</a:t>
            </a:r>
            <a:endParaRPr lang="en-SG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86200" y="4182313"/>
            <a:ext cx="352425" cy="10477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67401" y="4215008"/>
            <a:ext cx="751937" cy="7208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80959" y="5407915"/>
            <a:ext cx="176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smtClean="0">
                <a:solidFill>
                  <a:schemeClr val="bg2">
                    <a:lumMod val="10000"/>
                  </a:schemeClr>
                </a:solidFill>
              </a:rPr>
              <a:t>Fire-prone areas</a:t>
            </a:r>
            <a:endParaRPr lang="en-SG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5472" y="1423580"/>
            <a:ext cx="176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 smtClean="0">
                <a:solidFill>
                  <a:schemeClr val="bg2">
                    <a:lumMod val="10000"/>
                  </a:schemeClr>
                </a:solidFill>
              </a:rPr>
              <a:t>Fire-prone areas</a:t>
            </a:r>
            <a:endParaRPr lang="en-SG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3548" y="616579"/>
            <a:ext cx="687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Dataset has a bias for southern ASEAN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3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Improving H-8 Hotspot Product </a:t>
            </a:r>
            <a:r>
              <a:rPr lang="en-SG" smtClean="0"/>
              <a:t>with ML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3358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63548" y="807079"/>
            <a:ext cx="83804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Earlier experimentation with sun glint filter showed promising results in lowering false alarm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we improve product performance further using ML ?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09575" y="229496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Motivation</a:t>
            </a:r>
            <a:endParaRPr lang="en-SG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38949" y="1938568"/>
            <a:ext cx="8229600" cy="524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SG" sz="2400" dirty="0" smtClean="0"/>
              <a:t>Hotspot Data Features</a:t>
            </a:r>
            <a:endParaRPr lang="en-SG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505908"/>
              </p:ext>
            </p:extLst>
          </p:nvPr>
        </p:nvGraphicFramePr>
        <p:xfrm>
          <a:off x="1457325" y="2537808"/>
          <a:ext cx="6096000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Features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Description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IR3.9 </a:t>
                      </a:r>
                      <a:endParaRPr lang="en-SG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SG" dirty="0" smtClean="0"/>
                        <a:t>Shortwave</a:t>
                      </a:r>
                      <a:r>
                        <a:rPr lang="en-SG" baseline="0" dirty="0" smtClean="0"/>
                        <a:t> IR (SWIR)</a:t>
                      </a:r>
                      <a:endParaRPr lang="en-SG" dirty="0"/>
                    </a:p>
                    <a:p>
                      <a:r>
                        <a:rPr lang="en-SG" dirty="0" err="1" smtClean="0"/>
                        <a:t>Longwave</a:t>
                      </a:r>
                      <a:r>
                        <a:rPr lang="en-SG" baseline="0" dirty="0" smtClean="0"/>
                        <a:t> IR (LWIR)</a:t>
                      </a:r>
                      <a:endParaRPr lang="en-SG" dirty="0"/>
                    </a:p>
                    <a:p>
                      <a:r>
                        <a:rPr lang="en-SG" dirty="0" smtClean="0"/>
                        <a:t>Difference between SWIR and LWIR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baseline="0" dirty="0" smtClean="0"/>
                        <a:t>IR11.2</a:t>
                      </a:r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∆T,</a:t>
                      </a:r>
                      <a:r>
                        <a:rPr lang="en-SG" baseline="0" dirty="0" smtClean="0"/>
                        <a:t> </a:t>
                      </a:r>
                      <a:r>
                        <a:rPr lang="en-SG" dirty="0" smtClean="0"/>
                        <a:t>IR3.9</a:t>
                      </a:r>
                      <a:r>
                        <a:rPr lang="en-SG" baseline="0" dirty="0" smtClean="0"/>
                        <a:t> – IR11.2</a:t>
                      </a:r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Mean</a:t>
                      </a:r>
                      <a:r>
                        <a:rPr lang="en-SG" baseline="0" dirty="0" smtClean="0"/>
                        <a:t> of IR3.9, IR11.2, </a:t>
                      </a:r>
                      <a:r>
                        <a:rPr lang="en-SG" dirty="0" smtClean="0"/>
                        <a:t>∆T of</a:t>
                      </a:r>
                      <a:r>
                        <a:rPr lang="en-SG" baseline="0" dirty="0" smtClean="0"/>
                        <a:t> neighbouring pixels</a:t>
                      </a:r>
                      <a:endParaRPr lang="en-SG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SG" dirty="0" smtClean="0"/>
                        <a:t>Part of contextual algorithm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 smtClean="0"/>
                        <a:t>Std</a:t>
                      </a:r>
                      <a:r>
                        <a:rPr lang="en-SG" baseline="0" dirty="0" smtClean="0"/>
                        <a:t> Dev of IR3.9, IR11.2, </a:t>
                      </a:r>
                      <a:r>
                        <a:rPr lang="en-SG" dirty="0" smtClean="0"/>
                        <a:t>∆T of neighbouring pixels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Reflectance of VIS 0.64</a:t>
                      </a:r>
                      <a:r>
                        <a:rPr lang="en-SG" baseline="0" dirty="0" smtClean="0"/>
                        <a:t> um and 0.86 um</a:t>
                      </a:r>
                      <a:endParaRPr lang="en-SG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SG" dirty="0" smtClean="0"/>
                        <a:t>Presence</a:t>
                      </a:r>
                      <a:r>
                        <a:rPr lang="en-SG" baseline="0" dirty="0" smtClean="0"/>
                        <a:t> of sun glint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Sun glint angle</a:t>
                      </a:r>
                      <a:endParaRPr lang="en-SG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2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438949" y="1943996"/>
            <a:ext cx="8229600" cy="524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SG" sz="2400" dirty="0" smtClean="0"/>
              <a:t>Training Data Preparation</a:t>
            </a:r>
            <a:endParaRPr lang="en-SG" sz="2400" dirty="0"/>
          </a:p>
        </p:txBody>
      </p:sp>
      <p:sp>
        <p:nvSpPr>
          <p:cNvPr id="18" name="Rectangle 17"/>
          <p:cNvSpPr/>
          <p:nvPr/>
        </p:nvSpPr>
        <p:spPr>
          <a:xfrm>
            <a:off x="438949" y="2652665"/>
            <a:ext cx="83804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training data (14,000 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fire label is assumed to be valid from 0230 – 0730 UTC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Buffer of 1 km radius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Apply standard scaling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Assess if a hotspot was a hit/false alarm for every 10-min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Missed detections only counted once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Overpenalise</a:t>
            </a:r>
            <a:r>
              <a:rPr lang="en-US" dirty="0" smtClean="0"/>
              <a:t> if count every 10 </a:t>
            </a:r>
            <a:r>
              <a:rPr lang="en-US" dirty="0" err="1" smtClean="0"/>
              <a:t>mins</a:t>
            </a:r>
            <a:r>
              <a:rPr lang="en-US" dirty="0" smtClean="0"/>
              <a:t> as H-8 hotspot has tendency to miss a lot of small fire detections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Correlation Matrix</a:t>
            </a:r>
            <a:endParaRPr lang="en-SG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25" y="577436"/>
            <a:ext cx="6048449" cy="60990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1725" y="981076"/>
            <a:ext cx="600075" cy="11049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6210300" y="4086225"/>
            <a:ext cx="571499" cy="10096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/>
          <p:cNvSpPr/>
          <p:nvPr/>
        </p:nvSpPr>
        <p:spPr>
          <a:xfrm>
            <a:off x="7346132" y="4442926"/>
            <a:ext cx="1757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Presence of sun glint</a:t>
            </a:r>
            <a:endParaRPr lang="en-SG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7355657" y="1271916"/>
            <a:ext cx="1600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How hot the fire is ?</a:t>
            </a:r>
            <a:endParaRPr lang="en-SG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7424774" y="2738292"/>
            <a:ext cx="16002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How hot the fire is as compared to </a:t>
            </a:r>
            <a:r>
              <a:rPr lang="en-US" sz="1400" b="1" dirty="0" err="1" smtClean="0"/>
              <a:t>neighbouring</a:t>
            </a:r>
            <a:r>
              <a:rPr lang="en-US" sz="1400" b="1" dirty="0" smtClean="0"/>
              <a:t> areas?</a:t>
            </a:r>
            <a:endParaRPr lang="en-SG" sz="1400" b="1" dirty="0"/>
          </a:p>
        </p:txBody>
      </p:sp>
      <p:sp>
        <p:nvSpPr>
          <p:cNvPr id="12" name="Rectangle 11"/>
          <p:cNvSpPr/>
          <p:nvPr/>
        </p:nvSpPr>
        <p:spPr>
          <a:xfrm>
            <a:off x="6181724" y="2133601"/>
            <a:ext cx="600075" cy="1904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/>
          <p:cNvCxnSpPr>
            <a:endCxn id="3" idx="3"/>
          </p:cNvCxnSpPr>
          <p:nvPr/>
        </p:nvCxnSpPr>
        <p:spPr>
          <a:xfrm flipH="1">
            <a:off x="6781800" y="1531218"/>
            <a:ext cx="573857" cy="230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16358" y="3102346"/>
            <a:ext cx="573857" cy="230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816358" y="4704536"/>
            <a:ext cx="573857" cy="230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1925" y="53005"/>
            <a:ext cx="8229600" cy="524431"/>
          </a:xfrm>
        </p:spPr>
        <p:txBody>
          <a:bodyPr>
            <a:noAutofit/>
          </a:bodyPr>
          <a:lstStyle/>
          <a:p>
            <a:r>
              <a:rPr lang="en-SG" sz="2400" dirty="0" smtClean="0"/>
              <a:t>Violin Plot for Data Exploration</a:t>
            </a:r>
            <a:endParaRPr lang="en-SG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6"/>
          <a:stretch/>
        </p:blipFill>
        <p:spPr>
          <a:xfrm>
            <a:off x="3057481" y="800100"/>
            <a:ext cx="5857919" cy="54578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850" y="1077010"/>
            <a:ext cx="25241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clear separation of fire vs non-fire looking at each variable individually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Multivariate and non-linear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4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MC_Theme_2018">
  <a:themeElements>
    <a:clrScheme name="Custom 1">
      <a:dk1>
        <a:srgbClr val="7F7F7F"/>
      </a:dk1>
      <a:lt1>
        <a:srgbClr val="FFFFFF"/>
      </a:lt1>
      <a:dk2>
        <a:srgbClr val="5F5353"/>
      </a:dk2>
      <a:lt2>
        <a:srgbClr val="E5E1E1"/>
      </a:lt2>
      <a:accent1>
        <a:srgbClr val="809EC2"/>
      </a:accent1>
      <a:accent2>
        <a:srgbClr val="A0D565"/>
      </a:accent2>
      <a:accent3>
        <a:srgbClr val="7FC9FF"/>
      </a:accent3>
      <a:accent4>
        <a:srgbClr val="F0D67E"/>
      </a:accent4>
      <a:accent5>
        <a:srgbClr val="9C85C0"/>
      </a:accent5>
      <a:accent6>
        <a:srgbClr val="5F5F5F"/>
      </a:accent6>
      <a:hlink>
        <a:srgbClr val="0070C0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MC_Theme_2018" id="{54B5CEDE-4C44-493C-8F1A-38405FAEF8D7}" vid="{4707F939-BC60-497A-B384-E1A0D897B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ASMC_Theme_2018</Template>
  <TotalTime>3807</TotalTime>
  <Words>1185</Words>
  <Application>Microsoft Office PowerPoint</Application>
  <PresentationFormat>On-screen Show (4:3)</PresentationFormat>
  <Paragraphs>207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맑은 고딕</vt:lpstr>
      <vt:lpstr>Arial</vt:lpstr>
      <vt:lpstr>Calibri</vt:lpstr>
      <vt:lpstr>Century Gothic</vt:lpstr>
      <vt:lpstr>Microsoft Sans Serif</vt:lpstr>
      <vt:lpstr>Tw Cen MT</vt:lpstr>
      <vt:lpstr>Verdana</vt:lpstr>
      <vt:lpstr>ASMC_Theme_2018</vt:lpstr>
      <vt:lpstr>Multi-Satellite Fire Detection Composite</vt:lpstr>
      <vt:lpstr>Progress Update </vt:lpstr>
      <vt:lpstr>Preparing Training Data</vt:lpstr>
      <vt:lpstr>Area of Interest</vt:lpstr>
      <vt:lpstr>PowerPoint Presentation</vt:lpstr>
      <vt:lpstr>Motivation</vt:lpstr>
      <vt:lpstr>PowerPoint Presentation</vt:lpstr>
      <vt:lpstr>Correlation Matrix</vt:lpstr>
      <vt:lpstr>Violin Plot for Data Exploration</vt:lpstr>
      <vt:lpstr>Model Selection</vt:lpstr>
      <vt:lpstr>Model Training &amp; Cross Validation</vt:lpstr>
      <vt:lpstr>Results</vt:lpstr>
      <vt:lpstr>Results (Part A) for Model Selection</vt:lpstr>
      <vt:lpstr>Results (Part A) for Model Selection</vt:lpstr>
      <vt:lpstr>What is Gradient Boosting (GB)? </vt:lpstr>
      <vt:lpstr>Results (Part A): Feature Importance</vt:lpstr>
      <vt:lpstr>Results (Part A): Reliability of Model Forecast Probability</vt:lpstr>
      <vt:lpstr>Results (Part A) for Model Selection</vt:lpstr>
      <vt:lpstr>Results (Part B) Final Score </vt:lpstr>
      <vt:lpstr>Product Example</vt:lpstr>
      <vt:lpstr>Product Example</vt:lpstr>
      <vt:lpstr>Product Example</vt:lpstr>
      <vt:lpstr>Summary</vt:lpstr>
      <vt:lpstr>PowerPoint Presentation</vt:lpstr>
      <vt:lpstr>Progress Update</vt:lpstr>
      <vt:lpstr>Temporal Aggregation</vt:lpstr>
      <vt:lpstr>Combining Geostationary and Polar Hotspots</vt:lpstr>
      <vt:lpstr>Model Score</vt:lpstr>
      <vt:lpstr>Reliability of Model Forecast Probability</vt:lpstr>
      <vt:lpstr>Results</vt:lpstr>
      <vt:lpstr>Results (Part A) for Model Selection</vt:lpstr>
      <vt:lpstr>Results (Part B) Final Score </vt:lpstr>
      <vt:lpstr>Summary</vt:lpstr>
    </vt:vector>
  </TitlesOfParts>
  <Company>WOG 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Songhan WONG</dc:creator>
  <cp:lastModifiedBy>Wong Songhan</cp:lastModifiedBy>
  <cp:revision>1255</cp:revision>
  <dcterms:created xsi:type="dcterms:W3CDTF">2018-04-19T05:56:42Z</dcterms:created>
  <dcterms:modified xsi:type="dcterms:W3CDTF">2020-05-30T11:44:35Z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9331f7-95a2-472a-92bc-d73219eb516b_Enabled">
    <vt:lpwstr>True</vt:lpwstr>
  </property>
  <property fmtid="{D5CDD505-2E9C-101B-9397-08002B2CF9AE}" pid="3" name="MSIP_Label_3f9331f7-95a2-472a-92bc-d73219eb516b_SiteId">
    <vt:lpwstr>0b11c524-9a1c-4e1b-84cb-6336aefc2243</vt:lpwstr>
  </property>
  <property fmtid="{D5CDD505-2E9C-101B-9397-08002B2CF9AE}" pid="4" name="MSIP_Label_3f9331f7-95a2-472a-92bc-d73219eb516b_Owner">
    <vt:lpwstr>WONG_Songhan@nea.gov.sg</vt:lpwstr>
  </property>
  <property fmtid="{D5CDD505-2E9C-101B-9397-08002B2CF9AE}" pid="5" name="MSIP_Label_3f9331f7-95a2-472a-92bc-d73219eb516b_SetDate">
    <vt:lpwstr>2020-01-06T06:15:56.1939566Z</vt:lpwstr>
  </property>
  <property fmtid="{D5CDD505-2E9C-101B-9397-08002B2CF9AE}" pid="6" name="MSIP_Label_3f9331f7-95a2-472a-92bc-d73219eb516b_Name">
    <vt:lpwstr>CONFIDENTIAL</vt:lpwstr>
  </property>
  <property fmtid="{D5CDD505-2E9C-101B-9397-08002B2CF9AE}" pid="7" name="MSIP_Label_3f9331f7-95a2-472a-92bc-d73219eb516b_Application">
    <vt:lpwstr>Microsoft Azure Information Protection</vt:lpwstr>
  </property>
  <property fmtid="{D5CDD505-2E9C-101B-9397-08002B2CF9AE}" pid="8" name="MSIP_Label_3f9331f7-95a2-472a-92bc-d73219eb516b_ActionId">
    <vt:lpwstr>c5cc72d0-3f11-4b73-8480-ad91d3f17d0f</vt:lpwstr>
  </property>
  <property fmtid="{D5CDD505-2E9C-101B-9397-08002B2CF9AE}" pid="9" name="MSIP_Label_3f9331f7-95a2-472a-92bc-d73219eb516b_Extended_MSFT_Method">
    <vt:lpwstr>Automatic</vt:lpwstr>
  </property>
  <property fmtid="{D5CDD505-2E9C-101B-9397-08002B2CF9AE}" pid="10" name="MSIP_Label_4f288355-fb4c-44cd-b9ca-40cfc2aee5f8_Enabled">
    <vt:lpwstr>True</vt:lpwstr>
  </property>
  <property fmtid="{D5CDD505-2E9C-101B-9397-08002B2CF9AE}" pid="11" name="MSIP_Label_4f288355-fb4c-44cd-b9ca-40cfc2aee5f8_SiteId">
    <vt:lpwstr>0b11c524-9a1c-4e1b-84cb-6336aefc2243</vt:lpwstr>
  </property>
  <property fmtid="{D5CDD505-2E9C-101B-9397-08002B2CF9AE}" pid="12" name="MSIP_Label_4f288355-fb4c-44cd-b9ca-40cfc2aee5f8_Owner">
    <vt:lpwstr>WONG_Songhan@nea.gov.sg</vt:lpwstr>
  </property>
  <property fmtid="{D5CDD505-2E9C-101B-9397-08002B2CF9AE}" pid="13" name="MSIP_Label_4f288355-fb4c-44cd-b9ca-40cfc2aee5f8_SetDate">
    <vt:lpwstr>2020-01-06T06:15:56.1939566Z</vt:lpwstr>
  </property>
  <property fmtid="{D5CDD505-2E9C-101B-9397-08002B2CF9AE}" pid="14" name="MSIP_Label_4f288355-fb4c-44cd-b9ca-40cfc2aee5f8_Name">
    <vt:lpwstr>NON-SENSITIVE</vt:lpwstr>
  </property>
  <property fmtid="{D5CDD505-2E9C-101B-9397-08002B2CF9AE}" pid="15" name="MSIP_Label_4f288355-fb4c-44cd-b9ca-40cfc2aee5f8_Application">
    <vt:lpwstr>Microsoft Azure Information Protection</vt:lpwstr>
  </property>
  <property fmtid="{D5CDD505-2E9C-101B-9397-08002B2CF9AE}" pid="16" name="MSIP_Label_4f288355-fb4c-44cd-b9ca-40cfc2aee5f8_ActionId">
    <vt:lpwstr>c5cc72d0-3f11-4b73-8480-ad91d3f17d0f</vt:lpwstr>
  </property>
  <property fmtid="{D5CDD505-2E9C-101B-9397-08002B2CF9AE}" pid="17" name="MSIP_Label_4f288355-fb4c-44cd-b9ca-40cfc2aee5f8_Parent">
    <vt:lpwstr>3f9331f7-95a2-472a-92bc-d73219eb516b</vt:lpwstr>
  </property>
  <property fmtid="{D5CDD505-2E9C-101B-9397-08002B2CF9AE}" pid="18" name="MSIP_Label_4f288355-fb4c-44cd-b9ca-40cfc2aee5f8_Extended_MSFT_Method">
    <vt:lpwstr>Automatic</vt:lpwstr>
  </property>
  <property fmtid="{D5CDD505-2E9C-101B-9397-08002B2CF9AE}" pid="19" name="Sensitivity">
    <vt:lpwstr>CONFIDENTIAL NON-SENSITIVE</vt:lpwstr>
  </property>
</Properties>
</file>